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0" r:id="rId4"/>
    <p:sldId id="281" r:id="rId5"/>
    <p:sldId id="282" r:id="rId6"/>
    <p:sldId id="283" r:id="rId7"/>
    <p:sldId id="284" r:id="rId8"/>
    <p:sldId id="285" r:id="rId9"/>
    <p:sldId id="286" r:id="rId10"/>
    <p:sldId id="287" r:id="rId1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44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4" name="Picture 7" descr="C:\Users\Виктория\Pictures\Изображения 2015 апр\9 мая\0_78d12_720444bf_orig.png"/>
          <p:cNvPicPr>
            <a:picLocks noChangeAspect="1" noChangeArrowheads="1"/>
          </p:cNvPicPr>
          <p:nvPr userDrawn="1"/>
        </p:nvPicPr>
        <p:blipFill>
          <a:blip r:embed="rId2" cstate="print"/>
          <a:srcRect/>
          <a:stretch>
            <a:fillRect/>
          </a:stretch>
        </p:blipFill>
        <p:spPr bwMode="auto">
          <a:xfrm>
            <a:off x="-180975" y="0"/>
            <a:ext cx="4286250" cy="6858000"/>
          </a:xfrm>
          <a:prstGeom prst="rect">
            <a:avLst/>
          </a:prstGeom>
          <a:noFill/>
          <a:ln w="9525">
            <a:noFill/>
            <a:miter lim="800000"/>
            <a:headEnd/>
            <a:tailEnd/>
          </a:ln>
        </p:spPr>
      </p:pic>
      <p:pic>
        <p:nvPicPr>
          <p:cNvPr id="5" name="Picture 14" descr="C:\Users\Виктория\Pictures\Изображения 2015 апр\9 мая\0_ab434_5488d00c_XL — копия.png"/>
          <p:cNvPicPr>
            <a:picLocks noChangeAspect="1" noChangeArrowheads="1"/>
          </p:cNvPicPr>
          <p:nvPr userDrawn="1"/>
        </p:nvPicPr>
        <p:blipFill>
          <a:blip r:embed="rId3" cstate="print"/>
          <a:srcRect/>
          <a:stretch>
            <a:fillRect/>
          </a:stretch>
        </p:blipFill>
        <p:spPr bwMode="auto">
          <a:xfrm>
            <a:off x="395288" y="0"/>
            <a:ext cx="1887537" cy="1804988"/>
          </a:xfrm>
          <a:prstGeom prst="rect">
            <a:avLst/>
          </a:prstGeom>
          <a:noFill/>
          <a:ln w="9525">
            <a:noFill/>
            <a:miter lim="800000"/>
            <a:headEnd/>
            <a:tailEnd/>
          </a:ln>
        </p:spPr>
      </p:pic>
      <p:pic>
        <p:nvPicPr>
          <p:cNvPr id="6" name="Picture 16" descr="C:\Users\Виктория\Pictures\Изображения 2015 апр\9 мая\0_ab43c_59d0d94f_XL.png"/>
          <p:cNvPicPr>
            <a:picLocks noChangeAspect="1" noChangeArrowheads="1"/>
          </p:cNvPicPr>
          <p:nvPr userDrawn="1"/>
        </p:nvPicPr>
        <p:blipFill>
          <a:blip r:embed="rId4" cstate="print"/>
          <a:srcRect/>
          <a:stretch>
            <a:fillRect/>
          </a:stretch>
        </p:blipFill>
        <p:spPr bwMode="auto">
          <a:xfrm>
            <a:off x="5795963" y="4548188"/>
            <a:ext cx="3348037" cy="2309812"/>
          </a:xfrm>
          <a:prstGeom prst="rect">
            <a:avLst/>
          </a:prstGeom>
          <a:noFill/>
          <a:ln w="9525">
            <a:noFill/>
            <a:miter lim="800000"/>
            <a:headEnd/>
            <a:tailEnd/>
          </a:ln>
        </p:spPr>
      </p:pic>
      <p:sp>
        <p:nvSpPr>
          <p:cNvPr id="2" name="Заголовок 1"/>
          <p:cNvSpPr>
            <a:spLocks noGrp="1"/>
          </p:cNvSpPr>
          <p:nvPr>
            <p:ph type="ctrTitle"/>
          </p:nvPr>
        </p:nvSpPr>
        <p:spPr>
          <a:xfrm>
            <a:off x="755576" y="1412776"/>
            <a:ext cx="7772400" cy="1470025"/>
          </a:xfrm>
        </p:spPr>
        <p:txBody>
          <a:bodyPr/>
          <a:lstStyle/>
          <a:p>
            <a:r>
              <a:rPr lang="ru-RU" smtClean="0"/>
              <a:t>Образец заголовка</a:t>
            </a:r>
            <a:endParaRPr lang="ru-RU" dirty="0"/>
          </a:p>
        </p:txBody>
      </p:sp>
      <p:sp>
        <p:nvSpPr>
          <p:cNvPr id="3" name="Подзаголовок 2"/>
          <p:cNvSpPr>
            <a:spLocks noGrp="1"/>
          </p:cNvSpPr>
          <p:nvPr>
            <p:ph type="subTitle" idx="1"/>
          </p:nvPr>
        </p:nvSpPr>
        <p:spPr>
          <a:xfrm>
            <a:off x="1187624" y="321297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dirty="0"/>
          </a:p>
        </p:txBody>
      </p:sp>
      <p:sp>
        <p:nvSpPr>
          <p:cNvPr id="7" name="Дата 3"/>
          <p:cNvSpPr>
            <a:spLocks noGrp="1"/>
          </p:cNvSpPr>
          <p:nvPr>
            <p:ph type="dt" sz="half" idx="10"/>
          </p:nvPr>
        </p:nvSpPr>
        <p:spPr/>
        <p:txBody>
          <a:bodyPr/>
          <a:lstStyle>
            <a:lvl1pPr>
              <a:defRPr/>
            </a:lvl1pPr>
          </a:lstStyle>
          <a:p>
            <a:pPr>
              <a:defRPr/>
            </a:pPr>
            <a:fld id="{2410966C-2722-48D5-A2F8-A034D6031D85}" type="datetimeFigureOut">
              <a:rPr lang="ru-RU"/>
              <a:pPr>
                <a:defRPr/>
              </a:pPr>
              <a:t>26.06.2019</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CB1B5C3B-8352-4628-8747-684AFD03C197}"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A0A0B03-4B95-491C-8663-8F3DFE8B18BC}" type="datetimeFigureOut">
              <a:rPr lang="ru-RU"/>
              <a:pPr>
                <a:defRPr/>
              </a:pPr>
              <a:t>26.06.2019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5985274-7626-4462-A009-767145494B64}"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4" name="Picture 7" descr="C:\Users\Виктория\Pictures\Изображения 2015 апр\9 мая\0_78d12_720444bf_orig.png"/>
          <p:cNvPicPr>
            <a:picLocks noChangeAspect="1" noChangeArrowheads="1"/>
          </p:cNvPicPr>
          <p:nvPr userDrawn="1"/>
        </p:nvPicPr>
        <p:blipFill>
          <a:blip r:embed="rId2" cstate="print"/>
          <a:srcRect/>
          <a:stretch>
            <a:fillRect/>
          </a:stretch>
        </p:blipFill>
        <p:spPr bwMode="auto">
          <a:xfrm>
            <a:off x="-180975" y="0"/>
            <a:ext cx="4286250" cy="6858000"/>
          </a:xfrm>
          <a:prstGeom prst="rect">
            <a:avLst/>
          </a:prstGeom>
          <a:noFill/>
          <a:ln w="9525">
            <a:noFill/>
            <a:miter lim="800000"/>
            <a:headEnd/>
            <a:tailEnd/>
          </a:ln>
        </p:spPr>
      </p:pic>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95E0ABA-B018-415F-AAEC-319C9EA27B2C}" type="datetimeFigureOut">
              <a:rPr lang="ru-RU"/>
              <a:pPr>
                <a:defRPr/>
              </a:pPr>
              <a:t>26.06.2019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8F805D8-081C-4F13-A4B7-3403CAF9FAF9}"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806BDD48-347C-4039-B742-40AB3429D8C4}" type="datetimeFigureOut">
              <a:rPr lang="ru-RU"/>
              <a:pPr>
                <a:defRPr/>
              </a:pPr>
              <a:t>26.06.2019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8640834-AB6D-455F-AA96-63CC827A6AF9}"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FDF35B1C-0A00-44C9-938C-1CF3FBC85056}" type="datetimeFigureOut">
              <a:rPr lang="ru-RU"/>
              <a:pPr>
                <a:defRPr/>
              </a:pPr>
              <a:t>26.06.2019</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27FEB545-FD20-4297-B702-508BEF506C5F}"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3" name="Picture 7" descr="C:\Users\Виктория\Pictures\Изображения 2015 апр\9 мая\0_78d12_720444bf_orig.png"/>
          <p:cNvPicPr>
            <a:picLocks noChangeAspect="1" noChangeArrowheads="1"/>
          </p:cNvPicPr>
          <p:nvPr userDrawn="1"/>
        </p:nvPicPr>
        <p:blipFill>
          <a:blip r:embed="rId2" cstate="print"/>
          <a:srcRect/>
          <a:stretch>
            <a:fillRect/>
          </a:stretch>
        </p:blipFill>
        <p:spPr bwMode="auto">
          <a:xfrm>
            <a:off x="-180975" y="0"/>
            <a:ext cx="4286250" cy="6858000"/>
          </a:xfrm>
          <a:prstGeom prst="rect">
            <a:avLst/>
          </a:prstGeom>
          <a:noFill/>
          <a:ln w="9525">
            <a:noFill/>
            <a:miter lim="800000"/>
            <a:headEnd/>
            <a:tailEnd/>
          </a:ln>
        </p:spPr>
      </p:pic>
      <p:sp>
        <p:nvSpPr>
          <p:cNvPr id="2" name="Заголовок 1"/>
          <p:cNvSpPr>
            <a:spLocks noGrp="1"/>
          </p:cNvSpPr>
          <p:nvPr>
            <p:ph type="title"/>
          </p:nvPr>
        </p:nvSpPr>
        <p:spPr/>
        <p:txBody>
          <a:bodyPr/>
          <a:lstStyle/>
          <a:p>
            <a:r>
              <a:rPr lang="ru-RU" smtClean="0"/>
              <a:t>Образец заголовка</a:t>
            </a:r>
            <a:endParaRPr lang="ru-RU"/>
          </a:p>
        </p:txBody>
      </p:sp>
      <p:sp>
        <p:nvSpPr>
          <p:cNvPr id="4" name="Дата 2"/>
          <p:cNvSpPr>
            <a:spLocks noGrp="1"/>
          </p:cNvSpPr>
          <p:nvPr>
            <p:ph type="dt" sz="half" idx="10"/>
          </p:nvPr>
        </p:nvSpPr>
        <p:spPr/>
        <p:txBody>
          <a:bodyPr/>
          <a:lstStyle>
            <a:lvl1pPr>
              <a:defRPr/>
            </a:lvl1pPr>
          </a:lstStyle>
          <a:p>
            <a:pPr>
              <a:defRPr/>
            </a:pPr>
            <a:fld id="{395AA230-3A0C-439A-9126-AFA44758758A}" type="datetimeFigureOut">
              <a:rPr lang="ru-RU"/>
              <a:pPr>
                <a:defRPr/>
              </a:pPr>
              <a:t>26.06.2019</a:t>
            </a:fld>
            <a:endParaRPr lang="ru-RU"/>
          </a:p>
        </p:txBody>
      </p:sp>
      <p:sp>
        <p:nvSpPr>
          <p:cNvPr id="5" name="Нижний колонтитул 3"/>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355A6EF8-EA93-4B1F-8D3D-9141A2AF20E1}"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2" name="Picture 7" descr="C:\Users\Виктория\Pictures\Изображения 2015 апр\9 мая\0_78d12_720444bf_orig.png"/>
          <p:cNvPicPr>
            <a:picLocks noChangeAspect="1" noChangeArrowheads="1"/>
          </p:cNvPicPr>
          <p:nvPr userDrawn="1"/>
        </p:nvPicPr>
        <p:blipFill>
          <a:blip r:embed="rId2" cstate="print"/>
          <a:srcRect/>
          <a:stretch>
            <a:fillRect/>
          </a:stretch>
        </p:blipFill>
        <p:spPr bwMode="auto">
          <a:xfrm>
            <a:off x="-180975" y="0"/>
            <a:ext cx="4286250" cy="6858000"/>
          </a:xfrm>
          <a:prstGeom prst="rect">
            <a:avLst/>
          </a:prstGeom>
          <a:noFill/>
          <a:ln w="9525">
            <a:noFill/>
            <a:miter lim="800000"/>
            <a:headEnd/>
            <a:tailEnd/>
          </a:ln>
        </p:spPr>
      </p:pic>
      <p:sp>
        <p:nvSpPr>
          <p:cNvPr id="3" name="Дата 1"/>
          <p:cNvSpPr>
            <a:spLocks noGrp="1"/>
          </p:cNvSpPr>
          <p:nvPr>
            <p:ph type="dt" sz="half" idx="10"/>
          </p:nvPr>
        </p:nvSpPr>
        <p:spPr/>
        <p:txBody>
          <a:bodyPr/>
          <a:lstStyle>
            <a:lvl1pPr>
              <a:defRPr/>
            </a:lvl1pPr>
          </a:lstStyle>
          <a:p>
            <a:pPr>
              <a:defRPr/>
            </a:pPr>
            <a:fld id="{2196AF7E-9844-4DDE-8D92-D27FB5B29CCD}" type="datetimeFigureOut">
              <a:rPr lang="ru-RU"/>
              <a:pPr>
                <a:defRPr/>
              </a:pPr>
              <a:t>26.06.2019</a:t>
            </a:fld>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3"/>
          <p:cNvSpPr>
            <a:spLocks noGrp="1"/>
          </p:cNvSpPr>
          <p:nvPr>
            <p:ph type="sldNum" sz="quarter" idx="12"/>
          </p:nvPr>
        </p:nvSpPr>
        <p:spPr/>
        <p:txBody>
          <a:bodyPr/>
          <a:lstStyle>
            <a:lvl1pPr>
              <a:defRPr/>
            </a:lvl1pPr>
          </a:lstStyle>
          <a:p>
            <a:pPr>
              <a:defRPr/>
            </a:pPr>
            <a:fld id="{D3EEEF76-816B-4E74-81CF-4789BA81A30D}"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B84A7F4-C79D-4C39-A133-548B252705BF}" type="datetimeFigureOut">
              <a:rPr lang="ru-RU"/>
              <a:pPr>
                <a:defRPr/>
              </a:pPr>
              <a:t>26.06.2019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0FB68DE-08FB-402C-8702-BEA5B86B14DE}"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144E1698-923A-4938-8E82-C086C8481B0C}" type="datetimeFigureOut">
              <a:rPr lang="ru-RU"/>
              <a:pPr>
                <a:defRPr/>
              </a:pPr>
              <a:t>26.06.2019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F9A755B-E82D-4636-B5DD-4FC0EAA306C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A18EA53-92C5-494D-80CD-01C6CA869531}" type="datetimeFigureOut">
              <a:rPr lang="ru-RU"/>
              <a:pPr>
                <a:defRPr/>
              </a:pPr>
              <a:t>26.06.2019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EFA9B97-DBFB-42B0-AC64-372B9C317FEA}"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cstate="email">
            <a:lum/>
          </a:blip>
          <a:srcRect/>
          <a:stretch>
            <a:fillRect t="-25000" b="-25000"/>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AF297BD-01BA-4755-89C4-828A81C1D787}" type="datetimeFigureOut">
              <a:rPr lang="ru-RU"/>
              <a:pPr>
                <a:defRPr/>
              </a:pPr>
              <a:t>26.06.2019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838165C-0845-4E41-AC55-801AA38E2705}" type="slidenum">
              <a:rPr lang="ru-RU"/>
              <a:pPr>
                <a:defRPr/>
              </a:pPr>
              <a:t>‹#›</a:t>
            </a:fld>
            <a:endParaRPr lang="ru-RU"/>
          </a:p>
        </p:txBody>
      </p:sp>
      <p:pic>
        <p:nvPicPr>
          <p:cNvPr id="1031" name="Picture 7" descr="C:\Users\Виктория\Pictures\Изображения 2015 апр\9 мая\0_78d12_720444bf_orig.png"/>
          <p:cNvPicPr>
            <a:picLocks noChangeAspect="1" noChangeArrowheads="1"/>
          </p:cNvPicPr>
          <p:nvPr/>
        </p:nvPicPr>
        <p:blipFill>
          <a:blip r:embed="rId13" cstate="print"/>
          <a:srcRect/>
          <a:stretch>
            <a:fillRect/>
          </a:stretch>
        </p:blipFill>
        <p:spPr bwMode="auto">
          <a:xfrm>
            <a:off x="-180975" y="0"/>
            <a:ext cx="428625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60" r:id="rId2"/>
    <p:sldLayoutId id="2147483658" r:id="rId3"/>
    <p:sldLayoutId id="2147483657" r:id="rId4"/>
    <p:sldLayoutId id="2147483661" r:id="rId5"/>
    <p:sldLayoutId id="2147483662" r:id="rId6"/>
    <p:sldLayoutId id="2147483656" r:id="rId7"/>
    <p:sldLayoutId id="2147483655" r:id="rId8"/>
    <p:sldLayoutId id="2147483654" r:id="rId9"/>
    <p:sldLayoutId id="2147483653" r:id="rId10"/>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Заголовок 1"/>
          <p:cNvSpPr>
            <a:spLocks noGrp="1"/>
          </p:cNvSpPr>
          <p:nvPr>
            <p:ph type="ctrTitle"/>
          </p:nvPr>
        </p:nvSpPr>
        <p:spPr>
          <a:xfrm>
            <a:off x="755650" y="1412875"/>
            <a:ext cx="7772400" cy="1470025"/>
          </a:xfrm>
        </p:spPr>
        <p:txBody>
          <a:bodyPr/>
          <a:lstStyle/>
          <a:p>
            <a:pPr eaLnBrk="1" hangingPunct="1"/>
            <a:endParaRPr lang="ru-RU" smtClean="0"/>
          </a:p>
        </p:txBody>
      </p:sp>
      <p:sp>
        <p:nvSpPr>
          <p:cNvPr id="12290" name="Подзаголовок 2"/>
          <p:cNvSpPr>
            <a:spLocks noGrp="1"/>
          </p:cNvSpPr>
          <p:nvPr>
            <p:ph type="subTitle" idx="1"/>
          </p:nvPr>
        </p:nvSpPr>
        <p:spPr>
          <a:xfrm>
            <a:off x="468313" y="4005263"/>
            <a:ext cx="5975350" cy="2592387"/>
          </a:xfrm>
        </p:spPr>
        <p:txBody>
          <a:bodyPr/>
          <a:lstStyle/>
          <a:p>
            <a:pPr eaLnBrk="1" hangingPunct="1">
              <a:lnSpc>
                <a:spcPct val="90000"/>
              </a:lnSpc>
            </a:pPr>
            <a:r>
              <a:rPr lang="ru-RU" b="1" smtClean="0">
                <a:solidFill>
                  <a:schemeClr val="accent2"/>
                </a:solidFill>
                <a:latin typeface="Monotype Corsiva" pitchFamily="66" charset="0"/>
              </a:rPr>
              <a:t>Патриот – это тот, </a:t>
            </a:r>
          </a:p>
          <a:p>
            <a:pPr eaLnBrk="1" hangingPunct="1">
              <a:lnSpc>
                <a:spcPct val="90000"/>
              </a:lnSpc>
            </a:pPr>
            <a:r>
              <a:rPr lang="ru-RU" b="1" smtClean="0">
                <a:solidFill>
                  <a:schemeClr val="accent2"/>
                </a:solidFill>
                <a:latin typeface="Monotype Corsiva" pitchFamily="66" charset="0"/>
              </a:rPr>
              <a:t>кто любит свое Отечество не за то, </a:t>
            </a:r>
          </a:p>
          <a:p>
            <a:pPr eaLnBrk="1" hangingPunct="1">
              <a:lnSpc>
                <a:spcPct val="90000"/>
              </a:lnSpc>
            </a:pPr>
            <a:r>
              <a:rPr lang="ru-RU" b="1" smtClean="0">
                <a:solidFill>
                  <a:schemeClr val="accent2"/>
                </a:solidFill>
                <a:latin typeface="Monotype Corsiva" pitchFamily="66" charset="0"/>
              </a:rPr>
              <a:t>что оно дает ему какие-то блага и привилегии перед другими народами, </a:t>
            </a:r>
          </a:p>
          <a:p>
            <a:pPr eaLnBrk="1" hangingPunct="1">
              <a:lnSpc>
                <a:spcPct val="90000"/>
              </a:lnSpc>
            </a:pPr>
            <a:r>
              <a:rPr lang="ru-RU" b="1" smtClean="0">
                <a:solidFill>
                  <a:schemeClr val="accent2"/>
                </a:solidFill>
                <a:latin typeface="Monotype Corsiva" pitchFamily="66" charset="0"/>
              </a:rPr>
              <a:t>а потому, что это его Родина.</a:t>
            </a:r>
            <a:r>
              <a:rPr lang="ru-RU" smtClean="0">
                <a:solidFill>
                  <a:schemeClr val="accent2"/>
                </a:solidFill>
              </a:rPr>
              <a:t> </a:t>
            </a:r>
          </a:p>
        </p:txBody>
      </p:sp>
      <p:sp>
        <p:nvSpPr>
          <p:cNvPr id="12291" name="WordArt 6"/>
          <p:cNvSpPr>
            <a:spLocks noChangeArrowheads="1" noChangeShapeType="1" noTextEdit="1"/>
          </p:cNvSpPr>
          <p:nvPr/>
        </p:nvSpPr>
        <p:spPr bwMode="auto">
          <a:xfrm rot="-147762">
            <a:off x="373063" y="7938"/>
            <a:ext cx="8297862" cy="4938712"/>
          </a:xfrm>
          <a:prstGeom prst="rect">
            <a:avLst/>
          </a:prstGeom>
        </p:spPr>
        <p:txBody>
          <a:bodyPr wrap="none" fromWordArt="1">
            <a:prstTxWarp prst="textCascadeUp">
              <a:avLst>
                <a:gd name="adj" fmla="val 44444"/>
              </a:avLst>
            </a:prstTxWarp>
            <a:scene3d>
              <a:camera prst="legacyPerspectiveFront">
                <a:rot lat="20519995" lon="1080000" rev="0"/>
              </a:camera>
              <a:lightRig rig="legacyHarsh2" dir="b"/>
            </a:scene3d>
            <a:sp3d extrusionH="430200" prstMaterial="legacyMatte">
              <a:extrusionClr>
                <a:srgbClr val="FF6600"/>
              </a:extrusionClr>
            </a:sp3d>
          </a:bodyPr>
          <a:lstStyle/>
          <a:p>
            <a:pPr algn="ctr"/>
            <a:r>
              <a:rPr lang="ru-RU" sz="3600" kern="10">
                <a:ln w="9525">
                  <a:round/>
                  <a:headEnd/>
                  <a:tailEnd/>
                </a:ln>
                <a:gradFill rotWithShape="1">
                  <a:gsLst>
                    <a:gs pos="0">
                      <a:srgbClr val="FFE701"/>
                    </a:gs>
                    <a:gs pos="100000">
                      <a:srgbClr val="FE3E02"/>
                    </a:gs>
                  </a:gsLst>
                  <a:lin ang="5520000" scaled="1"/>
                </a:gradFill>
                <a:latin typeface="Impact"/>
              </a:rPr>
              <a:t>ПРОЕКТ </a:t>
            </a:r>
          </a:p>
          <a:p>
            <a:pPr algn="ctr"/>
            <a:r>
              <a:rPr lang="ru-RU" sz="3600" kern="10">
                <a:ln w="9525">
                  <a:round/>
                  <a:headEnd/>
                  <a:tailEnd/>
                </a:ln>
                <a:gradFill rotWithShape="1">
                  <a:gsLst>
                    <a:gs pos="0">
                      <a:srgbClr val="FFE701"/>
                    </a:gs>
                    <a:gs pos="100000">
                      <a:srgbClr val="FE3E02"/>
                    </a:gs>
                  </a:gsLst>
                  <a:lin ang="5520000" scaled="1"/>
                </a:gradFill>
                <a:latin typeface="Impact"/>
              </a:rPr>
              <a:t>"СПОРТИВНО-ПАТРИОТИЧЕСКАЯ ИГРА </a:t>
            </a:r>
          </a:p>
          <a:p>
            <a:pPr algn="ctr"/>
            <a:endParaRPr lang="ru-RU" sz="3600" kern="10">
              <a:ln w="9525">
                <a:round/>
                <a:headEnd/>
                <a:tailEnd/>
              </a:ln>
              <a:gradFill rotWithShape="1">
                <a:gsLst>
                  <a:gs pos="0">
                    <a:srgbClr val="FFE701"/>
                  </a:gs>
                  <a:gs pos="100000">
                    <a:srgbClr val="FE3E02"/>
                  </a:gs>
                </a:gsLst>
                <a:lin ang="5520000" scaled="1"/>
              </a:gradFill>
              <a:latin typeface="Impact"/>
            </a:endParaRPr>
          </a:p>
          <a:p>
            <a:pPr algn="ctr"/>
            <a:r>
              <a:rPr lang="ru-RU" sz="3600" kern="10">
                <a:ln w="9525">
                  <a:round/>
                  <a:headEnd/>
                  <a:tailEnd/>
                </a:ln>
                <a:gradFill rotWithShape="1">
                  <a:gsLst>
                    <a:gs pos="0">
                      <a:srgbClr val="FFE701"/>
                    </a:gs>
                    <a:gs pos="100000">
                      <a:srgbClr val="FE3E02"/>
                    </a:gs>
                  </a:gsLst>
                  <a:lin ang="5520000" scaled="1"/>
                </a:gradFill>
                <a:latin typeface="Impact"/>
              </a:rPr>
              <a:t>"ЗАРНИЦА"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idx="4294967295"/>
          </p:nvPr>
        </p:nvSpPr>
        <p:spPr/>
        <p:txBody>
          <a:bodyPr/>
          <a:lstStyle/>
          <a:p>
            <a:r>
              <a:rPr lang="ru-RU" sz="4000" smtClean="0">
                <a:solidFill>
                  <a:schemeClr val="accent2"/>
                </a:solidFill>
              </a:rPr>
              <a:t>Инструкция</a:t>
            </a:r>
            <a:br>
              <a:rPr lang="ru-RU" sz="4000" smtClean="0">
                <a:solidFill>
                  <a:schemeClr val="accent2"/>
                </a:solidFill>
              </a:rPr>
            </a:br>
            <a:endParaRPr lang="ru-RU" sz="4000" smtClean="0">
              <a:solidFill>
                <a:schemeClr val="accent2"/>
              </a:solidFill>
            </a:endParaRPr>
          </a:p>
        </p:txBody>
      </p:sp>
      <p:sp>
        <p:nvSpPr>
          <p:cNvPr id="21506" name="Rectangle 3"/>
          <p:cNvSpPr>
            <a:spLocks noGrp="1"/>
          </p:cNvSpPr>
          <p:nvPr>
            <p:ph type="body" idx="4294967295"/>
          </p:nvPr>
        </p:nvSpPr>
        <p:spPr>
          <a:xfrm>
            <a:off x="457200" y="1052513"/>
            <a:ext cx="8229600" cy="5073650"/>
          </a:xfrm>
        </p:spPr>
        <p:txBody>
          <a:bodyPr/>
          <a:lstStyle/>
          <a:p>
            <a:pPr>
              <a:lnSpc>
                <a:spcPct val="80000"/>
              </a:lnSpc>
            </a:pPr>
            <a:r>
              <a:rPr lang="ru-RU" sz="1600" smtClean="0">
                <a:solidFill>
                  <a:schemeClr val="folHlink"/>
                </a:solidFill>
              </a:rPr>
              <a:t>Разработали правила. Игровая цель — собрать картинку посвященную 70-летию победы выполняя задания по карте.</a:t>
            </a:r>
          </a:p>
          <a:p>
            <a:pPr>
              <a:lnSpc>
                <a:spcPct val="80000"/>
              </a:lnSpc>
              <a:buFont typeface="Arial" charset="0"/>
              <a:buNone/>
            </a:pPr>
            <a:endParaRPr lang="ru-RU" sz="1600" smtClean="0">
              <a:solidFill>
                <a:schemeClr val="folHlink"/>
              </a:solidFill>
            </a:endParaRPr>
          </a:p>
          <a:p>
            <a:pPr>
              <a:lnSpc>
                <a:spcPct val="80000"/>
              </a:lnSpc>
            </a:pPr>
            <a:r>
              <a:rPr lang="ru-RU" sz="1600" smtClean="0">
                <a:solidFill>
                  <a:schemeClr val="folHlink"/>
                </a:solidFill>
              </a:rPr>
              <a:t>Договорились, как вы будете считать раненых. Удобнее сделать для участников по два опознавательных знака. Это могут быть, например, фишки разных цветов красные, черные. Победитель определяется по наибольшим красным фишкам за вычетом черных.</a:t>
            </a:r>
          </a:p>
          <a:p>
            <a:pPr>
              <a:lnSpc>
                <a:spcPct val="80000"/>
              </a:lnSpc>
              <a:buFont typeface="Arial" charset="0"/>
              <a:buNone/>
            </a:pPr>
            <a:endParaRPr lang="ru-RU" sz="1600" smtClean="0">
              <a:solidFill>
                <a:schemeClr val="folHlink"/>
              </a:solidFill>
            </a:endParaRPr>
          </a:p>
          <a:p>
            <a:pPr>
              <a:lnSpc>
                <a:spcPct val="80000"/>
              </a:lnSpc>
            </a:pPr>
            <a:r>
              <a:rPr lang="ru-RU" sz="1600" smtClean="0">
                <a:solidFill>
                  <a:schemeClr val="folHlink"/>
                </a:solidFill>
              </a:rPr>
              <a:t>Сделали карты местности. Они схематичны. На них нанесены объекты и территория. По схемам этих карт выполняются задания.  </a:t>
            </a:r>
          </a:p>
          <a:p>
            <a:pPr>
              <a:lnSpc>
                <a:spcPct val="80000"/>
              </a:lnSpc>
            </a:pPr>
            <a:r>
              <a:rPr lang="ru-RU" sz="1600" smtClean="0">
                <a:solidFill>
                  <a:schemeClr val="folHlink"/>
                </a:solidFill>
              </a:rPr>
              <a:t>Включили в игровой мир и ориентирования. Например, река может быть не настоящей, а условной, обозначенной канатной переправой или бревном. Условными могут быть высота, болото, город и другие объекты. Преодолевая их, участники должны соблюдать определенные правила. Например, боец, заступивший в реку обеими ногами, может считаться утонувшим. За действиями на каждом таком объекте наблюдает арбитр (Родитель или педагог)</a:t>
            </a:r>
          </a:p>
          <a:p>
            <a:pPr>
              <a:lnSpc>
                <a:spcPct val="80000"/>
              </a:lnSpc>
              <a:buFont typeface="Arial" charset="0"/>
              <a:buNone/>
            </a:pPr>
            <a:endParaRPr lang="ru-RU" sz="1600" smtClean="0">
              <a:solidFill>
                <a:schemeClr val="folHlink"/>
              </a:solidFill>
            </a:endParaRPr>
          </a:p>
          <a:p>
            <a:pPr>
              <a:lnSpc>
                <a:spcPct val="80000"/>
              </a:lnSpc>
            </a:pPr>
            <a:r>
              <a:rPr lang="ru-RU" sz="1600" smtClean="0">
                <a:solidFill>
                  <a:schemeClr val="folHlink"/>
                </a:solidFill>
              </a:rPr>
              <a:t>Структуру своей армии участники продумывают сами. Они  могут быть разведчики, артиллеристы, минеры и т. д. </a:t>
            </a:r>
          </a:p>
          <a:p>
            <a:pPr>
              <a:lnSpc>
                <a:spcPct val="80000"/>
              </a:lnSpc>
              <a:buFont typeface="Arial" charset="0"/>
              <a:buNone/>
            </a:pPr>
            <a:endParaRPr lang="ru-RU" sz="1600" smtClean="0">
              <a:solidFill>
                <a:schemeClr val="folHlink"/>
              </a:solidFill>
            </a:endParaRPr>
          </a:p>
          <a:p>
            <a:pPr>
              <a:lnSpc>
                <a:spcPct val="80000"/>
              </a:lnSpc>
            </a:pPr>
            <a:r>
              <a:rPr lang="ru-RU" sz="1600" smtClean="0">
                <a:solidFill>
                  <a:schemeClr val="folHlink"/>
                </a:solidFill>
              </a:rPr>
              <a:t>Договорились о начале игры. Это может быть горн, подъем общего флага.</a:t>
            </a:r>
            <a:r>
              <a:rPr lang="ru-RU" sz="900" smtClean="0">
                <a:solidFill>
                  <a:schemeClr val="folHlink"/>
                </a:solidFill>
              </a:rPr>
              <a:t> </a:t>
            </a:r>
          </a:p>
          <a:p>
            <a:pPr>
              <a:lnSpc>
                <a:spcPct val="80000"/>
              </a:lnSpc>
            </a:pPr>
            <a:endParaRPr lang="ru-RU" sz="900" smtClean="0">
              <a:solidFill>
                <a:schemeClr val="folHlink"/>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p:cNvSpPr>
          <p:nvPr>
            <p:ph type="title" idx="4294967295"/>
          </p:nvPr>
        </p:nvSpPr>
        <p:spPr/>
        <p:txBody>
          <a:bodyPr/>
          <a:lstStyle/>
          <a:p>
            <a:r>
              <a:rPr lang="ru-RU" smtClean="0">
                <a:solidFill>
                  <a:schemeClr val="accent2"/>
                </a:solidFill>
              </a:rPr>
              <a:t>Этапы проекта</a:t>
            </a:r>
          </a:p>
        </p:txBody>
      </p:sp>
      <p:sp>
        <p:nvSpPr>
          <p:cNvPr id="13314" name="Rectangle 3"/>
          <p:cNvSpPr>
            <a:spLocks noGrp="1"/>
          </p:cNvSpPr>
          <p:nvPr>
            <p:ph type="body" idx="4294967295"/>
          </p:nvPr>
        </p:nvSpPr>
        <p:spPr>
          <a:xfrm>
            <a:off x="2339975" y="1600200"/>
            <a:ext cx="6346825" cy="4525963"/>
          </a:xfrm>
        </p:spPr>
        <p:txBody>
          <a:bodyPr/>
          <a:lstStyle/>
          <a:p>
            <a:pPr>
              <a:lnSpc>
                <a:spcPct val="80000"/>
              </a:lnSpc>
            </a:pPr>
            <a:r>
              <a:rPr lang="ru-RU" sz="2800" u="sng" smtClean="0">
                <a:solidFill>
                  <a:schemeClr val="folHlink"/>
                </a:solidFill>
              </a:rPr>
              <a:t>Подготовительный этап</a:t>
            </a:r>
          </a:p>
          <a:p>
            <a:pPr>
              <a:lnSpc>
                <a:spcPct val="80000"/>
              </a:lnSpc>
              <a:buFont typeface="Arial" charset="0"/>
              <a:buNone/>
            </a:pPr>
            <a:r>
              <a:rPr lang="ru-RU" sz="2800" smtClean="0">
                <a:solidFill>
                  <a:schemeClr val="folHlink"/>
                </a:solidFill>
              </a:rPr>
              <a:t>    -выйти на пед.совет с предложением о проведении игры «Зарница»</a:t>
            </a:r>
          </a:p>
          <a:p>
            <a:pPr>
              <a:lnSpc>
                <a:spcPct val="80000"/>
              </a:lnSpc>
            </a:pPr>
            <a:r>
              <a:rPr lang="ru-RU" sz="2800" u="sng" smtClean="0">
                <a:solidFill>
                  <a:schemeClr val="folHlink"/>
                </a:solidFill>
              </a:rPr>
              <a:t>Организационный этап</a:t>
            </a:r>
          </a:p>
          <a:p>
            <a:pPr>
              <a:lnSpc>
                <a:spcPct val="80000"/>
              </a:lnSpc>
              <a:buFont typeface="Arial" charset="0"/>
              <a:buNone/>
            </a:pPr>
            <a:r>
              <a:rPr lang="ru-RU" sz="2800" smtClean="0">
                <a:solidFill>
                  <a:schemeClr val="folHlink"/>
                </a:solidFill>
              </a:rPr>
              <a:t>    -изготовить карты маршрута с заданием</a:t>
            </a:r>
          </a:p>
          <a:p>
            <a:pPr>
              <a:lnSpc>
                <a:spcPct val="80000"/>
              </a:lnSpc>
              <a:buFont typeface="Arial" charset="0"/>
              <a:buNone/>
            </a:pPr>
            <a:r>
              <a:rPr lang="ru-RU" sz="2800" smtClean="0">
                <a:solidFill>
                  <a:schemeClr val="folHlink"/>
                </a:solidFill>
              </a:rPr>
              <a:t>    -провести беседы о подготовке к военно-спортивной игре «Зарница»</a:t>
            </a:r>
          </a:p>
          <a:p>
            <a:pPr>
              <a:lnSpc>
                <a:spcPct val="80000"/>
              </a:lnSpc>
            </a:pPr>
            <a:r>
              <a:rPr lang="ru-RU" sz="2800" u="sng" smtClean="0">
                <a:solidFill>
                  <a:schemeClr val="folHlink"/>
                </a:solidFill>
              </a:rPr>
              <a:t>Этап реализации</a:t>
            </a:r>
          </a:p>
          <a:p>
            <a:pPr>
              <a:lnSpc>
                <a:spcPct val="80000"/>
              </a:lnSpc>
              <a:buFont typeface="Arial" charset="0"/>
              <a:buNone/>
            </a:pPr>
            <a:r>
              <a:rPr lang="ru-RU" sz="2800" smtClean="0">
                <a:solidFill>
                  <a:schemeClr val="folHlink"/>
                </a:solidFill>
              </a:rPr>
              <a:t>  -наградить участников</a:t>
            </a:r>
          </a:p>
          <a:p>
            <a:pPr>
              <a:lnSpc>
                <a:spcPct val="80000"/>
              </a:lnSpc>
              <a:buFont typeface="Arial" charset="0"/>
              <a:buNone/>
            </a:pPr>
            <a:r>
              <a:rPr lang="ru-RU" sz="2800" smtClean="0">
                <a:solidFill>
                  <a:schemeClr val="folHlink"/>
                </a:solidFill>
              </a:rPr>
              <a:t>  -сделать отчет, фотоотчет</a:t>
            </a:r>
          </a:p>
          <a:p>
            <a:pPr>
              <a:lnSpc>
                <a:spcPct val="80000"/>
              </a:lnSpc>
            </a:pPr>
            <a:endParaRPr lang="ru-RU" sz="2800" smtClean="0">
              <a:solidFill>
                <a:schemeClr val="folHlink"/>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title" idx="4294967295"/>
          </p:nvPr>
        </p:nvSpPr>
        <p:spPr/>
        <p:txBody>
          <a:bodyPr/>
          <a:lstStyle/>
          <a:p>
            <a:pPr eaLnBrk="1" hangingPunct="1"/>
            <a:r>
              <a:rPr lang="ru-RU" smtClean="0">
                <a:solidFill>
                  <a:schemeClr val="accent2"/>
                </a:solidFill>
                <a:latin typeface="Monotype Corsiva" pitchFamily="66" charset="0"/>
              </a:rPr>
              <a:t>Цель проекта:</a:t>
            </a:r>
          </a:p>
        </p:txBody>
      </p:sp>
      <p:sp>
        <p:nvSpPr>
          <p:cNvPr id="14338" name="Содержимое 2"/>
          <p:cNvSpPr>
            <a:spLocks noGrp="1"/>
          </p:cNvSpPr>
          <p:nvPr>
            <p:ph idx="4294967295"/>
          </p:nvPr>
        </p:nvSpPr>
        <p:spPr>
          <a:xfrm>
            <a:off x="468313" y="1125538"/>
            <a:ext cx="8229600" cy="4957762"/>
          </a:xfrm>
        </p:spPr>
        <p:txBody>
          <a:bodyPr/>
          <a:lstStyle/>
          <a:p>
            <a:pPr eaLnBrk="1" hangingPunct="1"/>
            <a:endParaRPr lang="ru-RU" smtClean="0"/>
          </a:p>
          <a:p>
            <a:r>
              <a:rPr lang="ru-RU" smtClean="0">
                <a:solidFill>
                  <a:schemeClr val="folHlink"/>
                </a:solidFill>
              </a:rPr>
              <a:t>   Формирование нравственно - патриотических качеств детей старшего дошкольного возраста посредством участия в спортивно - патриотической игре «Зарница» </a:t>
            </a:r>
          </a:p>
          <a:p>
            <a:r>
              <a:rPr lang="ru-RU" smtClean="0"/>
              <a:t> </a:t>
            </a:r>
            <a:r>
              <a:rPr lang="ru-RU" smtClean="0">
                <a:solidFill>
                  <a:schemeClr val="folHlink"/>
                </a:solidFill>
              </a:rPr>
              <a:t>Воспитание у детей  гражданской патриотизма; </a:t>
            </a:r>
          </a:p>
          <a:p>
            <a:r>
              <a:rPr lang="ru-RU" smtClean="0">
                <a:solidFill>
                  <a:schemeClr val="folHlink"/>
                </a:solidFill>
              </a:rPr>
              <a:t>  Воспитание командного духа, атмосферы взаимовыручки и товарищества; </a:t>
            </a:r>
          </a:p>
          <a:p>
            <a:r>
              <a:rPr lang="ru-RU" smtClean="0">
                <a:solidFill>
                  <a:schemeClr val="folHlink"/>
                </a:solidFill>
              </a:rPr>
              <a:t>Пропаганда здорового образа жизни;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p:cNvSpPr>
          <p:nvPr>
            <p:ph type="title" idx="4294967295"/>
          </p:nvPr>
        </p:nvSpPr>
        <p:spPr/>
        <p:txBody>
          <a:bodyPr/>
          <a:lstStyle/>
          <a:p>
            <a:r>
              <a:rPr lang="ru-RU" sz="4000" b="1" i="1" smtClean="0">
                <a:solidFill>
                  <a:schemeClr val="accent2"/>
                </a:solidFill>
              </a:rPr>
              <a:t>Предварительная работа:</a:t>
            </a:r>
            <a:r>
              <a:rPr lang="ru-RU" sz="4000" smtClean="0">
                <a:solidFill>
                  <a:schemeClr val="accent2"/>
                </a:solidFill>
              </a:rPr>
              <a:t/>
            </a:r>
            <a:br>
              <a:rPr lang="ru-RU" sz="4000" smtClean="0">
                <a:solidFill>
                  <a:schemeClr val="accent2"/>
                </a:solidFill>
              </a:rPr>
            </a:br>
            <a:endParaRPr lang="ru-RU" sz="4000" smtClean="0">
              <a:solidFill>
                <a:schemeClr val="accent2"/>
              </a:solidFill>
            </a:endParaRPr>
          </a:p>
        </p:txBody>
      </p:sp>
      <p:sp>
        <p:nvSpPr>
          <p:cNvPr id="15362" name="Rectangle 3"/>
          <p:cNvSpPr>
            <a:spLocks noGrp="1"/>
          </p:cNvSpPr>
          <p:nvPr>
            <p:ph type="body" idx="4294967295"/>
          </p:nvPr>
        </p:nvSpPr>
        <p:spPr>
          <a:xfrm>
            <a:off x="457200" y="981075"/>
            <a:ext cx="8507413" cy="5145088"/>
          </a:xfrm>
        </p:spPr>
        <p:txBody>
          <a:bodyPr/>
          <a:lstStyle/>
          <a:p>
            <a:r>
              <a:rPr lang="ru-RU" sz="2800" smtClean="0">
                <a:solidFill>
                  <a:schemeClr val="folHlink"/>
                </a:solidFill>
              </a:rPr>
              <a:t>Создание штаба по подготовке и проведению военно-спортивной игры "Зарница" с определением функций каждого члена штаба.</a:t>
            </a:r>
          </a:p>
          <a:p>
            <a:r>
              <a:rPr lang="ru-RU" sz="2800" smtClean="0">
                <a:solidFill>
                  <a:schemeClr val="folHlink"/>
                </a:solidFill>
              </a:rPr>
              <a:t>Оформление наглядной агитации (изготовление афиш, плакатов, информационного стенда)</a:t>
            </a:r>
          </a:p>
          <a:p>
            <a:r>
              <a:rPr lang="ru-RU" sz="2800" smtClean="0">
                <a:solidFill>
                  <a:schemeClr val="folHlink"/>
                </a:solidFill>
              </a:rPr>
              <a:t>Формирование отрядов из детей старших и подготовительных групп, с назначением командиров, знаменосцев, медицинских сестёр.</a:t>
            </a:r>
          </a:p>
          <a:p>
            <a:r>
              <a:rPr lang="ru-RU" sz="2800" smtClean="0">
                <a:solidFill>
                  <a:schemeClr val="folHlink"/>
                </a:solidFill>
              </a:rPr>
              <a:t>Планирование занятий на военную тематику.</a:t>
            </a:r>
          </a:p>
          <a:p>
            <a:r>
              <a:rPr lang="ru-RU" sz="2800" smtClean="0">
                <a:solidFill>
                  <a:schemeClr val="folHlink"/>
                </a:solidFill>
              </a:rPr>
              <a:t>Поход в музей выставка на военную тематику.</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idx="4294967295"/>
          </p:nvPr>
        </p:nvSpPr>
        <p:spPr/>
        <p:txBody>
          <a:bodyPr/>
          <a:lstStyle/>
          <a:p>
            <a:pPr eaLnBrk="1" hangingPunct="1"/>
            <a:r>
              <a:rPr lang="ru-RU" smtClean="0">
                <a:solidFill>
                  <a:schemeClr val="accent2"/>
                </a:solidFill>
                <a:latin typeface="Monotype Corsiva" pitchFamily="66" charset="0"/>
              </a:rPr>
              <a:t>Участники проекта:</a:t>
            </a:r>
          </a:p>
        </p:txBody>
      </p:sp>
      <p:sp>
        <p:nvSpPr>
          <p:cNvPr id="16386" name="Rectangle 3"/>
          <p:cNvSpPr>
            <a:spLocks noGrp="1"/>
          </p:cNvSpPr>
          <p:nvPr>
            <p:ph type="body" idx="4294967295"/>
          </p:nvPr>
        </p:nvSpPr>
        <p:spPr>
          <a:xfrm>
            <a:off x="457200" y="1600200"/>
            <a:ext cx="8507413" cy="4525963"/>
          </a:xfrm>
        </p:spPr>
        <p:txBody>
          <a:bodyPr/>
          <a:lstStyle/>
          <a:p>
            <a:pPr marL="609600" indent="-609600" eaLnBrk="1" hangingPunct="1"/>
            <a:r>
              <a:rPr lang="ru-RU" smtClean="0">
                <a:solidFill>
                  <a:schemeClr val="folHlink"/>
                </a:solidFill>
              </a:rPr>
              <a:t>Дети старшего дошкольного возраста, педагогический коллектив, родители:</a:t>
            </a:r>
          </a:p>
          <a:p>
            <a:pPr marL="609600" indent="-609600" eaLnBrk="1" hangingPunct="1">
              <a:buFont typeface="Arial" charset="0"/>
              <a:buAutoNum type="arabicPeriod"/>
            </a:pPr>
            <a:r>
              <a:rPr lang="ru-RU" sz="2800" smtClean="0">
                <a:solidFill>
                  <a:schemeClr val="folHlink"/>
                </a:solidFill>
              </a:rPr>
              <a:t>Подготовительная группа - 27 детей</a:t>
            </a:r>
          </a:p>
          <a:p>
            <a:pPr marL="609600" indent="-609600" eaLnBrk="1" hangingPunct="1">
              <a:buFont typeface="Arial" charset="0"/>
              <a:buAutoNum type="arabicPeriod"/>
            </a:pPr>
            <a:r>
              <a:rPr lang="ru-RU" sz="2800" smtClean="0">
                <a:solidFill>
                  <a:schemeClr val="folHlink"/>
                </a:solidFill>
              </a:rPr>
              <a:t>Старшая группа - 26 детей</a:t>
            </a:r>
          </a:p>
          <a:p>
            <a:pPr marL="609600" indent="-609600" eaLnBrk="1" hangingPunct="1">
              <a:buFont typeface="Arial" charset="0"/>
              <a:buAutoNum type="arabicPeriod"/>
            </a:pPr>
            <a:r>
              <a:rPr lang="ru-RU" sz="2800" smtClean="0">
                <a:solidFill>
                  <a:schemeClr val="folHlink"/>
                </a:solidFill>
              </a:rPr>
              <a:t>Разновозрастная группа - 20 детей</a:t>
            </a:r>
          </a:p>
          <a:p>
            <a:pPr marL="609600" indent="-609600" eaLnBrk="1" hangingPunct="1">
              <a:buFont typeface="Arial" charset="0"/>
              <a:buAutoNum type="arabicPeriod"/>
            </a:pPr>
            <a:r>
              <a:rPr lang="ru-RU" sz="2800" smtClean="0">
                <a:solidFill>
                  <a:schemeClr val="folHlink"/>
                </a:solidFill>
              </a:rPr>
              <a:t>Педагогический коллектив - 15 педагогов</a:t>
            </a:r>
          </a:p>
          <a:p>
            <a:pPr marL="609600" indent="-609600" eaLnBrk="1" hangingPunct="1">
              <a:buFont typeface="Arial" charset="0"/>
              <a:buAutoNum type="arabicPeriod"/>
            </a:pPr>
            <a:r>
              <a:rPr lang="ru-RU" sz="2800" smtClean="0">
                <a:solidFill>
                  <a:schemeClr val="folHlink"/>
                </a:solidFill>
              </a:rPr>
              <a:t>Родители подготовительной группы - 6 человек</a:t>
            </a:r>
          </a:p>
          <a:p>
            <a:pPr marL="609600" indent="-609600" eaLnBrk="1" hangingPunct="1">
              <a:buFont typeface="Arial" charset="0"/>
              <a:buAutoNum type="arabicPeriod"/>
            </a:pPr>
            <a:endParaRPr lang="ru-RU" sz="2800" smtClean="0">
              <a:solidFill>
                <a:schemeClr val="folHlink"/>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idx="4294967295"/>
          </p:nvPr>
        </p:nvSpPr>
        <p:spPr/>
        <p:txBody>
          <a:bodyPr/>
          <a:lstStyle/>
          <a:p>
            <a:r>
              <a:rPr lang="ru-RU" sz="4000" b="1" i="1" smtClean="0">
                <a:solidFill>
                  <a:schemeClr val="accent2"/>
                </a:solidFill>
              </a:rPr>
              <a:t>Для каждой группы:</a:t>
            </a:r>
            <a:r>
              <a:rPr lang="ru-RU" sz="4000" smtClean="0">
                <a:solidFill>
                  <a:schemeClr val="accent2"/>
                </a:solidFill>
              </a:rPr>
              <a:t/>
            </a:r>
            <a:br>
              <a:rPr lang="ru-RU" sz="4000" smtClean="0">
                <a:solidFill>
                  <a:schemeClr val="accent2"/>
                </a:solidFill>
              </a:rPr>
            </a:br>
            <a:endParaRPr lang="ru-RU" sz="4000" smtClean="0">
              <a:solidFill>
                <a:schemeClr val="accent2"/>
              </a:solidFill>
            </a:endParaRPr>
          </a:p>
        </p:txBody>
      </p:sp>
      <p:sp>
        <p:nvSpPr>
          <p:cNvPr id="17410" name="Rectangle 3"/>
          <p:cNvSpPr>
            <a:spLocks noGrp="1"/>
          </p:cNvSpPr>
          <p:nvPr>
            <p:ph type="body" idx="4294967295"/>
          </p:nvPr>
        </p:nvSpPr>
        <p:spPr/>
        <p:txBody>
          <a:bodyPr/>
          <a:lstStyle/>
          <a:p>
            <a:pPr>
              <a:lnSpc>
                <a:spcPct val="90000"/>
              </a:lnSpc>
            </a:pPr>
            <a:r>
              <a:rPr lang="ru-RU" smtClean="0">
                <a:solidFill>
                  <a:schemeClr val="folHlink"/>
                </a:solidFill>
              </a:rPr>
              <a:t>Элементы солдатской формы,</a:t>
            </a:r>
          </a:p>
          <a:p>
            <a:pPr>
              <a:lnSpc>
                <a:spcPct val="90000"/>
              </a:lnSpc>
            </a:pPr>
            <a:r>
              <a:rPr lang="ru-RU" smtClean="0">
                <a:solidFill>
                  <a:schemeClr val="folHlink"/>
                </a:solidFill>
              </a:rPr>
              <a:t>Элементы одежды для медицинских сестёр,</a:t>
            </a:r>
          </a:p>
          <a:p>
            <a:pPr>
              <a:lnSpc>
                <a:spcPct val="90000"/>
              </a:lnSpc>
            </a:pPr>
            <a:r>
              <a:rPr lang="ru-RU" smtClean="0">
                <a:solidFill>
                  <a:schemeClr val="folHlink"/>
                </a:solidFill>
              </a:rPr>
              <a:t>Флаг группы,</a:t>
            </a:r>
          </a:p>
          <a:p>
            <a:pPr>
              <a:lnSpc>
                <a:spcPct val="90000"/>
              </a:lnSpc>
            </a:pPr>
            <a:r>
              <a:rPr lang="ru-RU" smtClean="0">
                <a:solidFill>
                  <a:schemeClr val="folHlink"/>
                </a:solidFill>
              </a:rPr>
              <a:t>План маршрута,</a:t>
            </a:r>
          </a:p>
          <a:p>
            <a:pPr>
              <a:lnSpc>
                <a:spcPct val="90000"/>
              </a:lnSpc>
            </a:pPr>
            <a:r>
              <a:rPr lang="ru-RU" smtClean="0">
                <a:solidFill>
                  <a:schemeClr val="folHlink"/>
                </a:solidFill>
              </a:rPr>
              <a:t>Награды и медали,</a:t>
            </a:r>
          </a:p>
          <a:p>
            <a:pPr>
              <a:lnSpc>
                <a:spcPct val="90000"/>
              </a:lnSpc>
            </a:pPr>
            <a:r>
              <a:rPr lang="ru-RU" smtClean="0">
                <a:solidFill>
                  <a:schemeClr val="folHlink"/>
                </a:solidFill>
              </a:rPr>
              <a:t>Пакет с заданием,</a:t>
            </a:r>
          </a:p>
          <a:p>
            <a:pPr>
              <a:lnSpc>
                <a:spcPct val="90000"/>
              </a:lnSpc>
            </a:pPr>
            <a:r>
              <a:rPr lang="ru-RU" smtClean="0">
                <a:solidFill>
                  <a:schemeClr val="folHlink"/>
                </a:solidFill>
              </a:rPr>
              <a:t>Медицинская аптечка,</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idx="4294967295"/>
          </p:nvPr>
        </p:nvSpPr>
        <p:spPr/>
        <p:txBody>
          <a:bodyPr/>
          <a:lstStyle/>
          <a:p>
            <a:pPr eaLnBrk="1" hangingPunct="1"/>
            <a:r>
              <a:rPr lang="ru-RU" sz="4000" b="1" i="1" smtClean="0">
                <a:solidFill>
                  <a:schemeClr val="accent2"/>
                </a:solidFill>
              </a:rPr>
              <a:t>Атрибуты и оборудование:</a:t>
            </a:r>
            <a:r>
              <a:rPr lang="ru-RU" sz="4000" smtClean="0">
                <a:solidFill>
                  <a:schemeClr val="accent2"/>
                </a:solidFill>
              </a:rPr>
              <a:t/>
            </a:r>
            <a:br>
              <a:rPr lang="ru-RU" sz="4000" smtClean="0">
                <a:solidFill>
                  <a:schemeClr val="accent2"/>
                </a:solidFill>
              </a:rPr>
            </a:br>
            <a:endParaRPr lang="ru-RU" sz="4000" smtClean="0">
              <a:solidFill>
                <a:schemeClr val="accent2"/>
              </a:solidFill>
            </a:endParaRPr>
          </a:p>
        </p:txBody>
      </p:sp>
      <p:sp>
        <p:nvSpPr>
          <p:cNvPr id="18434" name="Rectangle 3"/>
          <p:cNvSpPr>
            <a:spLocks noGrp="1"/>
          </p:cNvSpPr>
          <p:nvPr>
            <p:ph type="body" idx="4294967295"/>
          </p:nvPr>
        </p:nvSpPr>
        <p:spPr/>
        <p:txBody>
          <a:bodyPr/>
          <a:lstStyle/>
          <a:p>
            <a:pPr>
              <a:lnSpc>
                <a:spcPct val="80000"/>
              </a:lnSpc>
            </a:pPr>
            <a:r>
              <a:rPr lang="ru-RU" sz="2400" smtClean="0">
                <a:solidFill>
                  <a:schemeClr val="folHlink"/>
                </a:solidFill>
              </a:rPr>
              <a:t>Военная форма для генерала,</a:t>
            </a:r>
          </a:p>
          <a:p>
            <a:pPr>
              <a:lnSpc>
                <a:spcPct val="80000"/>
              </a:lnSpc>
            </a:pPr>
            <a:r>
              <a:rPr lang="ru-RU" sz="2400" smtClean="0">
                <a:solidFill>
                  <a:schemeClr val="folHlink"/>
                </a:solidFill>
              </a:rPr>
              <a:t>Верёвка для выполнения задания “Проползи под колючей проволокой”,</a:t>
            </a:r>
          </a:p>
          <a:p>
            <a:pPr>
              <a:lnSpc>
                <a:spcPct val="80000"/>
              </a:lnSpc>
            </a:pPr>
            <a:r>
              <a:rPr lang="ru-RU" sz="2400" smtClean="0">
                <a:solidFill>
                  <a:schemeClr val="folHlink"/>
                </a:solidFill>
              </a:rPr>
              <a:t>Самолёт, сделанный из пластиковой бутылки и шишки (по количеству детей) для выполнения задания “Сбей вражеский самолёт”,</a:t>
            </a:r>
          </a:p>
          <a:p>
            <a:pPr>
              <a:lnSpc>
                <a:spcPct val="80000"/>
              </a:lnSpc>
            </a:pPr>
            <a:r>
              <a:rPr lang="ru-RU" sz="2400" smtClean="0">
                <a:solidFill>
                  <a:schemeClr val="folHlink"/>
                </a:solidFill>
              </a:rPr>
              <a:t>Обручи и шишки для выполнения задания “пройди через болото”,</a:t>
            </a:r>
          </a:p>
          <a:p>
            <a:pPr>
              <a:lnSpc>
                <a:spcPct val="80000"/>
              </a:lnSpc>
            </a:pPr>
            <a:r>
              <a:rPr lang="ru-RU" sz="2400" smtClean="0">
                <a:solidFill>
                  <a:schemeClr val="folHlink"/>
                </a:solidFill>
              </a:rPr>
              <a:t>Машина с боеприпасами, мешочки с песком для метания в конкурсе “Сбей вражескую машину”,</a:t>
            </a:r>
          </a:p>
          <a:p>
            <a:pPr>
              <a:lnSpc>
                <a:spcPct val="80000"/>
              </a:lnSpc>
            </a:pPr>
            <a:r>
              <a:rPr lang="ru-RU" sz="2400" smtClean="0">
                <a:solidFill>
                  <a:schemeClr val="folHlink"/>
                </a:solidFill>
              </a:rPr>
              <a:t>Пластиковые бутылки, выполнения задания “Разминируй поле”,</a:t>
            </a:r>
          </a:p>
          <a:p>
            <a:pPr>
              <a:lnSpc>
                <a:spcPct val="80000"/>
              </a:lnSpc>
            </a:pPr>
            <a:r>
              <a:rPr lang="ru-RU" sz="2400" smtClean="0">
                <a:solidFill>
                  <a:schemeClr val="folHlink"/>
                </a:solidFill>
              </a:rPr>
              <a:t>Музыкальный центр, диски  с записью марша, военных песен</a:t>
            </a:r>
          </a:p>
          <a:p>
            <a:pPr>
              <a:lnSpc>
                <a:spcPct val="80000"/>
              </a:lnSpc>
            </a:pPr>
            <a:r>
              <a:rPr lang="ru-RU" sz="2400" smtClean="0">
                <a:solidFill>
                  <a:schemeClr val="folHlink"/>
                </a:solidFill>
              </a:rPr>
              <a:t>Военный корреспондент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idx="4294967295"/>
          </p:nvPr>
        </p:nvSpPr>
        <p:spPr/>
        <p:txBody>
          <a:bodyPr/>
          <a:lstStyle/>
          <a:p>
            <a:pPr eaLnBrk="1" hangingPunct="1"/>
            <a:r>
              <a:rPr lang="ru-RU" smtClean="0">
                <a:solidFill>
                  <a:schemeClr val="accent2"/>
                </a:solidFill>
              </a:rPr>
              <a:t>ХОД ИГРЫ.</a:t>
            </a:r>
          </a:p>
        </p:txBody>
      </p:sp>
      <p:sp>
        <p:nvSpPr>
          <p:cNvPr id="19458" name="Rectangle 3"/>
          <p:cNvSpPr>
            <a:spLocks noGrp="1"/>
          </p:cNvSpPr>
          <p:nvPr>
            <p:ph type="body" idx="4294967295"/>
          </p:nvPr>
        </p:nvSpPr>
        <p:spPr>
          <a:xfrm>
            <a:off x="457200" y="1196975"/>
            <a:ext cx="8229600" cy="4929188"/>
          </a:xfrm>
        </p:spPr>
        <p:txBody>
          <a:bodyPr/>
          <a:lstStyle/>
          <a:p>
            <a:pPr eaLnBrk="1" hangingPunct="1"/>
            <a:r>
              <a:rPr lang="ru-RU" smtClean="0">
                <a:solidFill>
                  <a:schemeClr val="folHlink"/>
                </a:solidFill>
              </a:rPr>
              <a:t>Построение</a:t>
            </a:r>
          </a:p>
          <a:p>
            <a:pPr eaLnBrk="1" hangingPunct="1"/>
            <a:r>
              <a:rPr lang="ru-RU" smtClean="0">
                <a:solidFill>
                  <a:schemeClr val="folHlink"/>
                </a:solidFill>
              </a:rPr>
              <a:t>Вход генерала</a:t>
            </a:r>
          </a:p>
          <a:p>
            <a:pPr eaLnBrk="1" hangingPunct="1"/>
            <a:r>
              <a:rPr lang="ru-RU" smtClean="0">
                <a:solidFill>
                  <a:schemeClr val="folHlink"/>
                </a:solidFill>
              </a:rPr>
              <a:t>Сдача рапорта генералу</a:t>
            </a:r>
          </a:p>
          <a:p>
            <a:pPr eaLnBrk="1" hangingPunct="1"/>
            <a:r>
              <a:rPr lang="ru-RU" smtClean="0">
                <a:solidFill>
                  <a:schemeClr val="folHlink"/>
                </a:solidFill>
              </a:rPr>
              <a:t>Смотр песни и строя</a:t>
            </a:r>
          </a:p>
          <a:p>
            <a:pPr eaLnBrk="1" hangingPunct="1"/>
            <a:r>
              <a:rPr lang="ru-RU" smtClean="0">
                <a:solidFill>
                  <a:schemeClr val="folHlink"/>
                </a:solidFill>
              </a:rPr>
              <a:t>Получение карты с заданиями</a:t>
            </a:r>
          </a:p>
          <a:p>
            <a:pPr eaLnBrk="1" hangingPunct="1"/>
            <a:r>
              <a:rPr lang="ru-RU" smtClean="0">
                <a:solidFill>
                  <a:schemeClr val="folHlink"/>
                </a:solidFill>
              </a:rPr>
              <a:t>Выполнение заданий</a:t>
            </a:r>
          </a:p>
          <a:p>
            <a:pPr eaLnBrk="1" hangingPunct="1"/>
            <a:r>
              <a:rPr lang="ru-RU" smtClean="0">
                <a:solidFill>
                  <a:schemeClr val="folHlink"/>
                </a:solidFill>
              </a:rPr>
              <a:t>Построение, награждение</a:t>
            </a:r>
          </a:p>
          <a:p>
            <a:pPr eaLnBrk="1" hangingPunct="1"/>
            <a:r>
              <a:rPr lang="ru-RU" smtClean="0">
                <a:solidFill>
                  <a:schemeClr val="folHlink"/>
                </a:solidFill>
              </a:rPr>
              <a:t>Костер и солдатская каша.</a:t>
            </a:r>
          </a:p>
          <a:p>
            <a:pPr eaLnBrk="1" hangingPunct="1"/>
            <a:endParaRPr lang="ru-RU" smtClean="0">
              <a:solidFill>
                <a:schemeClr val="folHlink"/>
              </a:solidFill>
            </a:endParaRPr>
          </a:p>
          <a:p>
            <a:pPr eaLnBrk="1" hangingPunct="1"/>
            <a:endParaRPr lang="ru-RU"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p:txBody>
          <a:bodyPr/>
          <a:lstStyle/>
          <a:p>
            <a:r>
              <a:rPr lang="ru-RU" smtClean="0"/>
              <a:t>Вывод</a:t>
            </a:r>
          </a:p>
        </p:txBody>
      </p:sp>
      <p:sp>
        <p:nvSpPr>
          <p:cNvPr id="20482" name="Rectangle 3"/>
          <p:cNvSpPr>
            <a:spLocks noGrp="1"/>
          </p:cNvSpPr>
          <p:nvPr>
            <p:ph type="body" idx="4294967295"/>
          </p:nvPr>
        </p:nvSpPr>
        <p:spPr>
          <a:xfrm>
            <a:off x="457200" y="1628775"/>
            <a:ext cx="8229600" cy="4968875"/>
          </a:xfrm>
        </p:spPr>
        <p:txBody>
          <a:bodyPr/>
          <a:lstStyle/>
          <a:p>
            <a:pPr>
              <a:lnSpc>
                <a:spcPct val="80000"/>
              </a:lnSpc>
            </a:pPr>
            <a:r>
              <a:rPr lang="ru-RU" sz="1800" smtClean="0"/>
              <a:t> </a:t>
            </a:r>
            <a:r>
              <a:rPr lang="ru-RU" sz="1800" smtClean="0">
                <a:solidFill>
                  <a:schemeClr val="folHlink"/>
                </a:solidFill>
              </a:rPr>
              <a:t>Игра - необходимый вид деятельности, в процессе которого применяется и обогащается накопленный детьми жизненный опыт, углубляются представления об окружающем мире, приобретаются навыки, необходимые им для успешной трудовой деятельности, воспитываются организаторские способности. Трудно оценить воспитательное значение этой игры. В ней воспитывается дружба. взаимовыручка, ответственность, смекалка.   </a:t>
            </a:r>
          </a:p>
          <a:p>
            <a:pPr>
              <a:lnSpc>
                <a:spcPct val="80000"/>
              </a:lnSpc>
            </a:pPr>
            <a:r>
              <a:rPr lang="ru-RU" sz="1800" smtClean="0">
                <a:solidFill>
                  <a:schemeClr val="folHlink"/>
                </a:solidFill>
              </a:rPr>
              <a:t>Игра «Зарница» представляла собой имитацию боевых действий, похожую на военные события, о которых узнали ребята ,работая над проектом раннее .Рисуя в своем воображении картину боевых действий, ребята стремились  быть достойными героев.</a:t>
            </a:r>
          </a:p>
          <a:p>
            <a:pPr>
              <a:lnSpc>
                <a:spcPct val="80000"/>
              </a:lnSpc>
            </a:pPr>
            <a:r>
              <a:rPr lang="ru-RU" sz="1800" smtClean="0">
                <a:solidFill>
                  <a:schemeClr val="folHlink"/>
                </a:solidFill>
              </a:rPr>
              <a:t> В ходе игры команды соревновались между собой в военно-прикладных видах спорта с игровыми элементами, участвовали в смотре строя и песни.</a:t>
            </a:r>
          </a:p>
          <a:p>
            <a:pPr>
              <a:lnSpc>
                <a:spcPct val="80000"/>
              </a:lnSpc>
            </a:pPr>
            <a:r>
              <a:rPr lang="ru-RU" sz="1800" smtClean="0">
                <a:solidFill>
                  <a:schemeClr val="folHlink"/>
                </a:solidFill>
              </a:rPr>
              <a:t> Возможность широко применить в процессе игры топографические карты, схемы, «шифровки», макеты оружия (пулеметов, автоматов, пистолетов и др.), происходящее к реальному воспроизведению событий военных лет, что сыграло неоценимую роль в эмоциональном духе ребят. Разнообразные упражнения, применяемые в игре (в ходьбе, беге, прыжках, метании, наблюдательности,  ориентировании, оказании первой помощи, навыках походной жизни, строевых упражнениях и пр.) являются по духу спортивными и проводились  в соревновательной форме, что особенно привлекло  ребят.</a:t>
            </a:r>
          </a:p>
        </p:txBody>
      </p:sp>
    </p:spTree>
  </p:cSld>
  <p:clrMapOvr>
    <a:masterClrMapping/>
  </p:clrMapOvr>
</p:sld>
</file>

<file path=ppt/theme/theme1.xml><?xml version="1.0" encoding="utf-8"?>
<a:theme xmlns:a="http://schemas.openxmlformats.org/drawingml/2006/main" name="проект зарница-">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проект зарница-</Template>
  <TotalTime>1</TotalTime>
  <Words>764</Words>
  <Application>Microsoft Office PowerPoint</Application>
  <PresentationFormat>Экран (4:3)</PresentationFormat>
  <Paragraphs>78</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проект зарница-</vt:lpstr>
      <vt:lpstr>Слайд 1</vt:lpstr>
      <vt:lpstr>Этапы проекта</vt:lpstr>
      <vt:lpstr>Цель проекта:</vt:lpstr>
      <vt:lpstr>Предварительная работа: </vt:lpstr>
      <vt:lpstr>Участники проекта:</vt:lpstr>
      <vt:lpstr>Для каждой группы: </vt:lpstr>
      <vt:lpstr>Атрибуты и оборудование: </vt:lpstr>
      <vt:lpstr>ХОД ИГРЫ.</vt:lpstr>
      <vt:lpstr>Вывод</vt:lpstr>
      <vt:lpstr>Инструкция </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1</cp:revision>
  <dcterms:created xsi:type="dcterms:W3CDTF">2019-06-26T04:27:03Z</dcterms:created>
  <dcterms:modified xsi:type="dcterms:W3CDTF">2019-06-26T04:28:40Z</dcterms:modified>
</cp:coreProperties>
</file>